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60" r:id="rId4"/>
    <p:sldId id="276" r:id="rId5"/>
    <p:sldId id="267" r:id="rId6"/>
    <p:sldId id="265" r:id="rId7"/>
    <p:sldId id="268" r:id="rId8"/>
    <p:sldId id="282" r:id="rId9"/>
    <p:sldId id="283" r:id="rId10"/>
    <p:sldId id="269" r:id="rId11"/>
    <p:sldId id="270" r:id="rId12"/>
    <p:sldId id="279" r:id="rId13"/>
    <p:sldId id="271" r:id="rId14"/>
    <p:sldId id="272" r:id="rId15"/>
    <p:sldId id="275" r:id="rId16"/>
    <p:sldId id="277" r:id="rId17"/>
    <p:sldId id="280" r:id="rId18"/>
    <p:sldId id="281" r:id="rId19"/>
    <p:sldId id="284" r:id="rId20"/>
    <p:sldId id="293" r:id="rId21"/>
    <p:sldId id="302" r:id="rId22"/>
    <p:sldId id="294" r:id="rId23"/>
    <p:sldId id="303" r:id="rId24"/>
    <p:sldId id="295" r:id="rId25"/>
    <p:sldId id="304" r:id="rId26"/>
    <p:sldId id="296" r:id="rId27"/>
    <p:sldId id="305" r:id="rId28"/>
    <p:sldId id="297" r:id="rId29"/>
    <p:sldId id="306" r:id="rId30"/>
    <p:sldId id="298" r:id="rId31"/>
    <p:sldId id="307" r:id="rId32"/>
    <p:sldId id="290" r:id="rId33"/>
    <p:sldId id="308" r:id="rId34"/>
    <p:sldId id="300" r:id="rId35"/>
    <p:sldId id="309" r:id="rId36"/>
    <p:sldId id="301" r:id="rId37"/>
    <p:sldId id="310" r:id="rId38"/>
    <p:sldId id="311" r:id="rId3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3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ED5053-7E7E-3769-35B9-7949C99E1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43BD75E-EA58-1C38-4237-04E424144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9016D3D-E307-72F2-3305-35B5E5557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6D0F-CD3E-4060-87B7-5EA433487624}" type="datetimeFigureOut">
              <a:rPr lang="sv-SE" smtClean="0"/>
              <a:t>2023-07-05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57BE95E-26AF-E9A5-9EDF-88C2472A0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A91346B-7002-1C1F-5F64-D8CACCCE4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0DA-5476-4387-88A9-EBEF3208239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8465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57DE1B-BD99-3FCA-7108-97309EF6C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1C0920A-9F1A-43D8-7280-E53D27830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2A837E1-97E5-3089-BA12-BF320D668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6D0F-CD3E-4060-87B7-5EA433487624}" type="datetimeFigureOut">
              <a:rPr lang="sv-SE" smtClean="0"/>
              <a:t>2023-07-05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26248BB-E986-DD38-A15F-A6C968044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5E27B22-DE88-A345-CE04-DDDBBDFEF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0DA-5476-4387-88A9-EBEF3208239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72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2777D0F-A026-AAF7-9523-CDD0670B2F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167A355-15AE-CC98-FA86-F2BB4E80A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F3BCE0-C3A4-E9CC-5FAB-70D1E87D9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6D0F-CD3E-4060-87B7-5EA433487624}" type="datetimeFigureOut">
              <a:rPr lang="sv-SE" smtClean="0"/>
              <a:t>2023-07-05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CE8597F-50AA-821E-C97B-55D209698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257D11B-C972-24E4-7888-7C00DE762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0DA-5476-4387-88A9-EBEF3208239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9466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14E13C-EF73-1189-3108-C809789A5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4E8FBD-00BD-55E7-236D-8AEF2CBD1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E688FD4-8F41-D505-85A4-BEEF9AA1C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6D0F-CD3E-4060-87B7-5EA433487624}" type="datetimeFigureOut">
              <a:rPr lang="sv-SE" smtClean="0"/>
              <a:t>2023-07-05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FB82C97-3BEE-E861-0799-4534EBC31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C0258BF-2024-01A7-1E56-B54DB85B8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0DA-5476-4387-88A9-EBEF3208239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427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F21CFE-58F5-7FD2-5D54-8A80C3E61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BCCA232-EB38-B521-D180-BD216609E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5D0C19-F7AE-BAA1-B8F5-3F14A338D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6D0F-CD3E-4060-87B7-5EA433487624}" type="datetimeFigureOut">
              <a:rPr lang="sv-SE" smtClean="0"/>
              <a:t>2023-07-05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2337A0-D485-D235-BB85-A21F2725E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C1A8C7-27A1-F8A5-3DF3-77FDB88EC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0DA-5476-4387-88A9-EBEF3208239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521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946C72-146B-6779-D019-9CB1509AA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150CD57-7A35-0B3C-EC2D-9EC6825F85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EE66A64-CFA6-1741-6834-4AE9B4B99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10FCA8E-7622-AD6D-8F25-0448A304F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6D0F-CD3E-4060-87B7-5EA433487624}" type="datetimeFigureOut">
              <a:rPr lang="sv-SE" smtClean="0"/>
              <a:t>2023-07-05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C22A824-D747-C589-3052-95D4D57B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12B3AB1-A4D0-C959-30F1-911AF3199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0DA-5476-4387-88A9-EBEF3208239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7918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166526-A904-9E90-BE6E-1C9A9133A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04D9BD0-6888-C36A-D855-99BE1E574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9413200-7C1C-1A01-0106-78A7BEB08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5353805-2489-170A-3D31-B860BBF3F9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05D1565-3C48-7D57-2CAB-7D7A4EE02F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F956ADE-07D1-8CDF-0313-8374FD743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6D0F-CD3E-4060-87B7-5EA433487624}" type="datetimeFigureOut">
              <a:rPr lang="sv-SE" smtClean="0"/>
              <a:t>2023-07-05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B743B6D-D289-E6F0-1C3A-E0C640B1F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9B0D064-E8CC-7A31-0E4C-9DA1EB4E3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0DA-5476-4387-88A9-EBEF3208239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2993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524171-B62A-3FC9-EA43-052AB74FB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0B883F2-2B4D-3A3E-A537-0972A12F2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6D0F-CD3E-4060-87B7-5EA433487624}" type="datetimeFigureOut">
              <a:rPr lang="sv-SE" smtClean="0"/>
              <a:t>2023-07-05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9A87E6D-0341-C3E8-719E-CAB87D9F1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52123EF-A31D-1E13-500E-A57C8AC7F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0DA-5476-4387-88A9-EBEF3208239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339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498C943-2C13-6080-AF1B-FBF5598C7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6D0F-CD3E-4060-87B7-5EA433487624}" type="datetimeFigureOut">
              <a:rPr lang="sv-SE" smtClean="0"/>
              <a:t>2023-07-05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CF58884-0645-177A-4EAE-EEEABEF67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CB7B791-9FEB-F6AC-3565-F85C3B93F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0DA-5476-4387-88A9-EBEF3208239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735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EE383F-72C7-A72C-6D9B-3BDF48B66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8ED012-7B73-6138-DB2A-D57EA26B1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2EA682D-0CC6-F678-DB61-1E90AEC9D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6D25826-CE25-B293-60E5-CEBB7C23C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6D0F-CD3E-4060-87B7-5EA433487624}" type="datetimeFigureOut">
              <a:rPr lang="sv-SE" smtClean="0"/>
              <a:t>2023-07-05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EE5FD52-08F6-CB23-AC3A-007756C10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2595A1F-A5B5-0F88-7EE5-7BD977A63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0DA-5476-4387-88A9-EBEF3208239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4341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5148AE-CF56-D768-E148-50868AFD8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44E34D5-DE46-8A09-76D7-C2163E61C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AB554CD-A275-4C19-E85A-2230BCA10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0983CFA-16BB-76A6-E903-495BD9615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6D0F-CD3E-4060-87B7-5EA433487624}" type="datetimeFigureOut">
              <a:rPr lang="sv-SE" smtClean="0"/>
              <a:t>2023-07-05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07DF2F0-B428-B17B-3661-7E021731B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2EF5AF4-4B8C-A638-622E-6D6EBA550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0DA-5476-4387-88A9-EBEF3208239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607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DAD7AEA-C4BF-5710-6972-5F95E97BD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DA31DE6-8B20-783F-9596-6809B0EB6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97F9CF8-9973-E1E3-585B-E8BED5E95E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56D0F-CD3E-4060-87B7-5EA433487624}" type="datetimeFigureOut">
              <a:rPr lang="sv-SE" smtClean="0"/>
              <a:t>2023-07-05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DAD8833-D9B2-C054-D715-8BDC0B33F8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892FA3A-0F7D-18F5-F284-34A673910F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DA0DA-5476-4387-88A9-EBEF3208239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271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6B470D-5584-63A8-03AF-C4A905B8D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0028" y="637952"/>
            <a:ext cx="8383772" cy="4883889"/>
          </a:xfrm>
        </p:spPr>
        <p:txBody>
          <a:bodyPr>
            <a:normAutofit/>
          </a:bodyPr>
          <a:lstStyle/>
          <a:p>
            <a:r>
              <a:rPr lang="sv-SE" sz="8800" dirty="0"/>
              <a:t>Våra sinnen</a:t>
            </a:r>
          </a:p>
        </p:txBody>
      </p:sp>
    </p:spTree>
    <p:extLst>
      <p:ext uri="{BB962C8B-B14F-4D97-AF65-F5344CB8AC3E}">
        <p14:creationId xmlns:p14="http://schemas.microsoft.com/office/powerpoint/2010/main" val="4111456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ACC325-2B41-6452-C6A6-5EC6DC040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Dagens lektion – Vilket sinne?</a:t>
            </a:r>
          </a:p>
        </p:txBody>
      </p:sp>
      <p:pic>
        <p:nvPicPr>
          <p:cNvPr id="2050" name="Picture 2" descr="Söders Under - Fryser gubben? Vi har självklart skönaste... | Facebook">
            <a:extLst>
              <a:ext uri="{FF2B5EF4-FFF2-40B4-BE49-F238E27FC236}">
                <a16:creationId xmlns:a16="http://schemas.microsoft.com/office/drawing/2014/main" id="{D512596D-272B-EC32-9617-B1E1D21E5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73" y="2451836"/>
            <a:ext cx="1991082" cy="254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eeling Hot Stock Illustrations – 3,471 Feeling Hot Stock Illustrations,  Vectors &amp; Clipart - Dreamstime">
            <a:extLst>
              <a:ext uri="{FF2B5EF4-FFF2-40B4-BE49-F238E27FC236}">
                <a16:creationId xmlns:a16="http://schemas.microsoft.com/office/drawing/2014/main" id="{5A1F2FD7-08EC-1B5B-9832-3BAB9159D2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5"/>
          <a:stretch/>
        </p:blipFill>
        <p:spPr bwMode="auto">
          <a:xfrm>
            <a:off x="3820633" y="2256487"/>
            <a:ext cx="3040911" cy="293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ol ute, sol inne… | I mitt huvud">
            <a:extLst>
              <a:ext uri="{FF2B5EF4-FFF2-40B4-BE49-F238E27FC236}">
                <a16:creationId xmlns:a16="http://schemas.microsoft.com/office/drawing/2014/main" id="{4BFC7700-1EFE-19C2-52F6-257C2BE4D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633" y="2451836"/>
            <a:ext cx="847109" cy="80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ree Cartoon Hug Cliparts, Download Free Cartoon Hug Cliparts png images,  Free ClipArts on Clipart Library">
            <a:extLst>
              <a:ext uri="{FF2B5EF4-FFF2-40B4-BE49-F238E27FC236}">
                <a16:creationId xmlns:a16="http://schemas.microsoft.com/office/drawing/2014/main" id="{F8FC2C0E-F5CB-9A9C-991B-F180DCA0D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581" y="2619423"/>
            <a:ext cx="1889466" cy="248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BFC449E-2633-B04C-7C7F-98572DA5AC12}"/>
              </a:ext>
            </a:extLst>
          </p:cNvPr>
          <p:cNvSpPr txBox="1"/>
          <p:nvPr/>
        </p:nvSpPr>
        <p:spPr>
          <a:xfrm>
            <a:off x="3916564" y="1516912"/>
            <a:ext cx="35262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	Värme</a:t>
            </a:r>
          </a:p>
          <a:p>
            <a:r>
              <a:rPr lang="sv-SE" sz="2400" dirty="0"/>
              <a:t>Man känner sig varm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DBAB299-D409-64AB-C27B-B160043BAF01}"/>
              </a:ext>
            </a:extLst>
          </p:cNvPr>
          <p:cNvSpPr txBox="1"/>
          <p:nvPr/>
        </p:nvSpPr>
        <p:spPr>
          <a:xfrm>
            <a:off x="7710122" y="1623976"/>
            <a:ext cx="38651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Beröring</a:t>
            </a:r>
          </a:p>
          <a:p>
            <a:r>
              <a:rPr lang="sv-SE" sz="2400" dirty="0"/>
              <a:t>När någon/något rör vid en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7BF0E05D-FC75-87DB-791C-17B35BC653BD}"/>
              </a:ext>
            </a:extLst>
          </p:cNvPr>
          <p:cNvSpPr txBox="1"/>
          <p:nvPr/>
        </p:nvSpPr>
        <p:spPr>
          <a:xfrm>
            <a:off x="559982" y="1496535"/>
            <a:ext cx="3411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	Kyla </a:t>
            </a:r>
          </a:p>
          <a:p>
            <a:r>
              <a:rPr lang="sv-SE" sz="2400" dirty="0"/>
              <a:t>Man känner sig kall 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95FC5771-E5E9-1BA7-8567-DF785F31007A}"/>
              </a:ext>
            </a:extLst>
          </p:cNvPr>
          <p:cNvSpPr txBox="1"/>
          <p:nvPr/>
        </p:nvSpPr>
        <p:spPr>
          <a:xfrm>
            <a:off x="2594343" y="4993216"/>
            <a:ext cx="6606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0" dirty="0"/>
              <a:t>Känselsinnet!</a:t>
            </a:r>
          </a:p>
        </p:txBody>
      </p:sp>
    </p:spTree>
    <p:extLst>
      <p:ext uri="{BB962C8B-B14F-4D97-AF65-F5344CB8AC3E}">
        <p14:creationId xmlns:p14="http://schemas.microsoft.com/office/powerpoint/2010/main" val="62338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1EB238-A1D5-7436-0E6B-EB520B927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65" y="365125"/>
            <a:ext cx="12149469" cy="5177982"/>
          </a:xfrm>
        </p:spPr>
        <p:txBody>
          <a:bodyPr>
            <a:normAutofit/>
          </a:bodyPr>
          <a:lstStyle/>
          <a:p>
            <a:r>
              <a:rPr lang="sv-SE" sz="6000" dirty="0"/>
              <a:t>När använder vi oss av känseln?</a:t>
            </a:r>
            <a:br>
              <a:rPr lang="sv-SE" sz="6000" dirty="0"/>
            </a:br>
            <a:br>
              <a:rPr lang="sv-SE" sz="6000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7120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1EB238-A1D5-7436-0E6B-EB520B927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65" y="365125"/>
            <a:ext cx="12149469" cy="5177982"/>
          </a:xfrm>
        </p:spPr>
        <p:txBody>
          <a:bodyPr>
            <a:normAutofit/>
          </a:bodyPr>
          <a:lstStyle/>
          <a:p>
            <a:r>
              <a:rPr lang="sv-SE" sz="6000" dirty="0"/>
              <a:t>När använder vi oss av känseln?</a:t>
            </a:r>
            <a:br>
              <a:rPr lang="sv-SE" sz="6000" dirty="0"/>
            </a:br>
            <a:br>
              <a:rPr lang="sv-SE" sz="6000" dirty="0"/>
            </a:br>
            <a:r>
              <a:rPr lang="sv-SE" dirty="0"/>
              <a:t>1.Tänk själv en minut.</a:t>
            </a: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3307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1EB238-A1D5-7436-0E6B-EB520B927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65" y="365125"/>
            <a:ext cx="12149469" cy="5177982"/>
          </a:xfrm>
        </p:spPr>
        <p:txBody>
          <a:bodyPr>
            <a:normAutofit/>
          </a:bodyPr>
          <a:lstStyle/>
          <a:p>
            <a:r>
              <a:rPr lang="sv-SE" sz="6000" dirty="0"/>
              <a:t>När använder vi oss av känseln?</a:t>
            </a:r>
            <a:br>
              <a:rPr lang="sv-SE" sz="6000" dirty="0"/>
            </a:br>
            <a:br>
              <a:rPr lang="sv-SE" sz="6000" dirty="0"/>
            </a:br>
            <a:r>
              <a:rPr lang="sv-SE" dirty="0"/>
              <a:t>1.Tänk själv en minut.</a:t>
            </a:r>
            <a:br>
              <a:rPr lang="sv-SE" dirty="0"/>
            </a:br>
            <a:br>
              <a:rPr lang="sv-SE" dirty="0"/>
            </a:br>
            <a:r>
              <a:rPr lang="sv-SE" dirty="0"/>
              <a:t>2. Diskutera med din bänkkompis.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7637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1EB238-A1D5-7436-0E6B-EB520B927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65" y="365125"/>
            <a:ext cx="12149469" cy="5177982"/>
          </a:xfrm>
        </p:spPr>
        <p:txBody>
          <a:bodyPr>
            <a:normAutofit/>
          </a:bodyPr>
          <a:lstStyle/>
          <a:p>
            <a:r>
              <a:rPr lang="sv-SE" sz="6000" dirty="0"/>
              <a:t>När använder vi oss av känseln?</a:t>
            </a:r>
            <a:br>
              <a:rPr lang="sv-SE" sz="6000" dirty="0"/>
            </a:br>
            <a:br>
              <a:rPr lang="sv-SE" sz="6000" dirty="0"/>
            </a:br>
            <a:r>
              <a:rPr lang="sv-SE" dirty="0"/>
              <a:t>1.Tänk själv en minut.</a:t>
            </a:r>
            <a:br>
              <a:rPr lang="sv-SE" dirty="0"/>
            </a:br>
            <a:br>
              <a:rPr lang="sv-SE" dirty="0"/>
            </a:br>
            <a:r>
              <a:rPr lang="sv-SE" dirty="0"/>
              <a:t>2. Diskutera med din bänkkompis.</a:t>
            </a:r>
            <a:br>
              <a:rPr lang="sv-SE" dirty="0"/>
            </a:br>
            <a:br>
              <a:rPr lang="sv-SE" dirty="0"/>
            </a:br>
            <a:r>
              <a:rPr lang="sv-SE" dirty="0"/>
              <a:t>3. Räck upp handen om man vill berätta.</a:t>
            </a:r>
          </a:p>
        </p:txBody>
      </p:sp>
    </p:spTree>
    <p:extLst>
      <p:ext uri="{BB962C8B-B14F-4D97-AF65-F5344CB8AC3E}">
        <p14:creationId xmlns:p14="http://schemas.microsoft.com/office/powerpoint/2010/main" val="49793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5B842F-73FD-F13D-25B1-80B86C89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445" y="288000"/>
            <a:ext cx="5319433" cy="54285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Dags att uppleva – </a:t>
            </a:r>
            <a:r>
              <a:rPr lang="en-US" sz="4000" u="sng" dirty="0"/>
              <a:t>Känselstationer</a:t>
            </a:r>
            <a:br>
              <a:rPr lang="en-US" sz="4800" dirty="0"/>
            </a:br>
            <a:br>
              <a:rPr lang="en-US" sz="4800" dirty="0"/>
            </a:br>
            <a:r>
              <a:rPr lang="en-US" sz="2800" dirty="0"/>
              <a:t>9 magiska stationer i klassrummet.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Använd er känsel.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Vad gömmer sig under tyget?</a:t>
            </a:r>
          </a:p>
        </p:txBody>
      </p:sp>
      <p:sp>
        <p:nvSpPr>
          <p:cNvPr id="1036" name="Freeform: Shape 1035">
            <a:extLst>
              <a:ext uri="{FF2B5EF4-FFF2-40B4-BE49-F238E27FC236}">
                <a16:creationId xmlns:a16="http://schemas.microsoft.com/office/drawing/2014/main" id="{2C6334C2-F73F-4B3B-A626-DD5F69DF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No description available.">
            <a:extLst>
              <a:ext uri="{FF2B5EF4-FFF2-40B4-BE49-F238E27FC236}">
                <a16:creationId xmlns:a16="http://schemas.microsoft.com/office/drawing/2014/main" id="{5DC03340-0A01-15C3-8ED1-F4F30D0797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4" r="-2" b="-2"/>
          <a:stretch/>
        </p:blipFill>
        <p:spPr bwMode="auto">
          <a:xfrm>
            <a:off x="20" y="10"/>
            <a:ext cx="5543087" cy="6195227"/>
          </a:xfrm>
          <a:custGeom>
            <a:avLst/>
            <a:gdLst/>
            <a:ahLst/>
            <a:cxnLst/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603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CA7434-E2D9-2043-09D7-2436C9C8C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Känselstationer</a:t>
            </a:r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94961796-B727-1F02-68FB-470855330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859974"/>
              </p:ext>
            </p:extLst>
          </p:nvPr>
        </p:nvGraphicFramePr>
        <p:xfrm>
          <a:off x="5068185" y="1486086"/>
          <a:ext cx="6833602" cy="49253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0914">
                  <a:extLst>
                    <a:ext uri="{9D8B030D-6E8A-4147-A177-3AD203B41FA5}">
                      <a16:colId xmlns:a16="http://schemas.microsoft.com/office/drawing/2014/main" val="1446547169"/>
                    </a:ext>
                  </a:extLst>
                </a:gridCol>
                <a:gridCol w="2359164">
                  <a:extLst>
                    <a:ext uri="{9D8B030D-6E8A-4147-A177-3AD203B41FA5}">
                      <a16:colId xmlns:a16="http://schemas.microsoft.com/office/drawing/2014/main" val="956535149"/>
                    </a:ext>
                  </a:extLst>
                </a:gridCol>
                <a:gridCol w="2443524">
                  <a:extLst>
                    <a:ext uri="{9D8B030D-6E8A-4147-A177-3AD203B41FA5}">
                      <a16:colId xmlns:a16="http://schemas.microsoft.com/office/drawing/2014/main" val="2448787834"/>
                    </a:ext>
                  </a:extLst>
                </a:gridCol>
              </a:tblGrid>
              <a:tr h="2431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effectLst/>
                        </a:rPr>
                        <a:t>Nummer på station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effectLst/>
                        </a:rPr>
                        <a:t>Vad tror ni att ni kände på? (hypotes/gissning)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effectLst/>
                        </a:rPr>
                        <a:t>Hur kändes det? (adjektiv)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extLst>
                  <a:ext uri="{0D108BD9-81ED-4DB2-BD59-A6C34878D82A}">
                    <a16:rowId xmlns:a16="http://schemas.microsoft.com/office/drawing/2014/main" val="716158"/>
                  </a:ext>
                </a:extLst>
              </a:tr>
              <a:tr h="4946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</a:rPr>
                        <a:t>1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v-S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extLst>
                  <a:ext uri="{0D108BD9-81ED-4DB2-BD59-A6C34878D82A}">
                    <a16:rowId xmlns:a16="http://schemas.microsoft.com/office/drawing/2014/main" val="1343446922"/>
                  </a:ext>
                </a:extLst>
              </a:tr>
              <a:tr h="4946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</a:rPr>
                        <a:t>2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v-S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extLst>
                  <a:ext uri="{0D108BD9-81ED-4DB2-BD59-A6C34878D82A}">
                    <a16:rowId xmlns:a16="http://schemas.microsoft.com/office/drawing/2014/main" val="1249294353"/>
                  </a:ext>
                </a:extLst>
              </a:tr>
              <a:tr h="4946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</a:rPr>
                        <a:t>3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extLst>
                  <a:ext uri="{0D108BD9-81ED-4DB2-BD59-A6C34878D82A}">
                    <a16:rowId xmlns:a16="http://schemas.microsoft.com/office/drawing/2014/main" val="3406582135"/>
                  </a:ext>
                </a:extLst>
              </a:tr>
              <a:tr h="4946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</a:rPr>
                        <a:t>4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extLst>
                  <a:ext uri="{0D108BD9-81ED-4DB2-BD59-A6C34878D82A}">
                    <a16:rowId xmlns:a16="http://schemas.microsoft.com/office/drawing/2014/main" val="1407099642"/>
                  </a:ext>
                </a:extLst>
              </a:tr>
              <a:tr h="4946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</a:rPr>
                        <a:t>5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extLst>
                  <a:ext uri="{0D108BD9-81ED-4DB2-BD59-A6C34878D82A}">
                    <a16:rowId xmlns:a16="http://schemas.microsoft.com/office/drawing/2014/main" val="2708613219"/>
                  </a:ext>
                </a:extLst>
              </a:tr>
              <a:tr h="4946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</a:rPr>
                        <a:t>6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extLst>
                  <a:ext uri="{0D108BD9-81ED-4DB2-BD59-A6C34878D82A}">
                    <a16:rowId xmlns:a16="http://schemas.microsoft.com/office/drawing/2014/main" val="1485908357"/>
                  </a:ext>
                </a:extLst>
              </a:tr>
              <a:tr h="4946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</a:rPr>
                        <a:t>7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extLst>
                  <a:ext uri="{0D108BD9-81ED-4DB2-BD59-A6C34878D82A}">
                    <a16:rowId xmlns:a16="http://schemas.microsoft.com/office/drawing/2014/main" val="3677287546"/>
                  </a:ext>
                </a:extLst>
              </a:tr>
              <a:tr h="4946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</a:rPr>
                        <a:t>8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extLst>
                  <a:ext uri="{0D108BD9-81ED-4DB2-BD59-A6C34878D82A}">
                    <a16:rowId xmlns:a16="http://schemas.microsoft.com/office/drawing/2014/main" val="2834636704"/>
                  </a:ext>
                </a:extLst>
              </a:tr>
              <a:tr h="4946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</a:rPr>
                        <a:t>9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extLst>
                  <a:ext uri="{0D108BD9-81ED-4DB2-BD59-A6C34878D82A}">
                    <a16:rowId xmlns:a16="http://schemas.microsoft.com/office/drawing/2014/main" val="1207879486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EF09A9F1-A753-0555-501B-67FE4DF4D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6825" y="16774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No description available.">
            <a:extLst>
              <a:ext uri="{FF2B5EF4-FFF2-40B4-BE49-F238E27FC236}">
                <a16:creationId xmlns:a16="http://schemas.microsoft.com/office/drawing/2014/main" id="{C55F0FB2-64E1-136F-DF20-B85DF4980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61" y="2001215"/>
            <a:ext cx="2921295" cy="389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755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CA7434-E2D9-2043-09D7-2436C9C8C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Känselstationer</a:t>
            </a:r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94961796-B727-1F02-68FB-470855330371}"/>
              </a:ext>
            </a:extLst>
          </p:cNvPr>
          <p:cNvGraphicFramePr>
            <a:graphicFrameLocks noGrp="1"/>
          </p:cNvGraphicFramePr>
          <p:nvPr/>
        </p:nvGraphicFramePr>
        <p:xfrm>
          <a:off x="5068185" y="1486086"/>
          <a:ext cx="6833602" cy="49253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0914">
                  <a:extLst>
                    <a:ext uri="{9D8B030D-6E8A-4147-A177-3AD203B41FA5}">
                      <a16:colId xmlns:a16="http://schemas.microsoft.com/office/drawing/2014/main" val="1446547169"/>
                    </a:ext>
                  </a:extLst>
                </a:gridCol>
                <a:gridCol w="2359164">
                  <a:extLst>
                    <a:ext uri="{9D8B030D-6E8A-4147-A177-3AD203B41FA5}">
                      <a16:colId xmlns:a16="http://schemas.microsoft.com/office/drawing/2014/main" val="956535149"/>
                    </a:ext>
                  </a:extLst>
                </a:gridCol>
                <a:gridCol w="2443524">
                  <a:extLst>
                    <a:ext uri="{9D8B030D-6E8A-4147-A177-3AD203B41FA5}">
                      <a16:colId xmlns:a16="http://schemas.microsoft.com/office/drawing/2014/main" val="2448787834"/>
                    </a:ext>
                  </a:extLst>
                </a:gridCol>
              </a:tblGrid>
              <a:tr h="2431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effectLst/>
                        </a:rPr>
                        <a:t>Nummer på station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effectLst/>
                        </a:rPr>
                        <a:t>Vad tror ni att ni kände på? (hypotes/gissning)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effectLst/>
                        </a:rPr>
                        <a:t>Hur kändes det? (adjektiv)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extLst>
                  <a:ext uri="{0D108BD9-81ED-4DB2-BD59-A6C34878D82A}">
                    <a16:rowId xmlns:a16="http://schemas.microsoft.com/office/drawing/2014/main" val="716158"/>
                  </a:ext>
                </a:extLst>
              </a:tr>
              <a:tr h="4946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</a:rPr>
                        <a:t>1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r>
                        <a:rPr lang="sv-SE" sz="2400" dirty="0">
                          <a:effectLst/>
                        </a:rPr>
                        <a:t>En banan</a:t>
                      </a:r>
                      <a:endParaRPr lang="sv-S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r>
                        <a:rPr lang="sv-SE" sz="1800" dirty="0">
                          <a:effectLst/>
                        </a:rPr>
                        <a:t>Mjuk, som en frukt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extLst>
                  <a:ext uri="{0D108BD9-81ED-4DB2-BD59-A6C34878D82A}">
                    <a16:rowId xmlns:a16="http://schemas.microsoft.com/office/drawing/2014/main" val="1343446922"/>
                  </a:ext>
                </a:extLst>
              </a:tr>
              <a:tr h="4946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</a:rPr>
                        <a:t>2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r>
                        <a:rPr lang="sv-SE" sz="2400" dirty="0">
                          <a:effectLst/>
                        </a:rPr>
                        <a:t>Metallbit</a:t>
                      </a:r>
                      <a:endParaRPr lang="sv-S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r>
                        <a:rPr lang="sv-SE" sz="2000" dirty="0">
                          <a:effectLst/>
                        </a:rPr>
                        <a:t>hård och kall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extLst>
                  <a:ext uri="{0D108BD9-81ED-4DB2-BD59-A6C34878D82A}">
                    <a16:rowId xmlns:a16="http://schemas.microsoft.com/office/drawing/2014/main" val="1249294353"/>
                  </a:ext>
                </a:extLst>
              </a:tr>
              <a:tr h="4946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</a:rPr>
                        <a:t>3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extLst>
                  <a:ext uri="{0D108BD9-81ED-4DB2-BD59-A6C34878D82A}">
                    <a16:rowId xmlns:a16="http://schemas.microsoft.com/office/drawing/2014/main" val="3406582135"/>
                  </a:ext>
                </a:extLst>
              </a:tr>
              <a:tr h="4946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</a:rPr>
                        <a:t>4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extLst>
                  <a:ext uri="{0D108BD9-81ED-4DB2-BD59-A6C34878D82A}">
                    <a16:rowId xmlns:a16="http://schemas.microsoft.com/office/drawing/2014/main" val="1407099642"/>
                  </a:ext>
                </a:extLst>
              </a:tr>
              <a:tr h="4946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</a:rPr>
                        <a:t>5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extLst>
                  <a:ext uri="{0D108BD9-81ED-4DB2-BD59-A6C34878D82A}">
                    <a16:rowId xmlns:a16="http://schemas.microsoft.com/office/drawing/2014/main" val="2708613219"/>
                  </a:ext>
                </a:extLst>
              </a:tr>
              <a:tr h="4946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</a:rPr>
                        <a:t>6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extLst>
                  <a:ext uri="{0D108BD9-81ED-4DB2-BD59-A6C34878D82A}">
                    <a16:rowId xmlns:a16="http://schemas.microsoft.com/office/drawing/2014/main" val="1485908357"/>
                  </a:ext>
                </a:extLst>
              </a:tr>
              <a:tr h="4946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</a:rPr>
                        <a:t>7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extLst>
                  <a:ext uri="{0D108BD9-81ED-4DB2-BD59-A6C34878D82A}">
                    <a16:rowId xmlns:a16="http://schemas.microsoft.com/office/drawing/2014/main" val="3677287546"/>
                  </a:ext>
                </a:extLst>
              </a:tr>
              <a:tr h="4946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</a:rPr>
                        <a:t>8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extLst>
                  <a:ext uri="{0D108BD9-81ED-4DB2-BD59-A6C34878D82A}">
                    <a16:rowId xmlns:a16="http://schemas.microsoft.com/office/drawing/2014/main" val="2834636704"/>
                  </a:ext>
                </a:extLst>
              </a:tr>
              <a:tr h="4946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</a:rPr>
                        <a:t>9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extLst>
                  <a:ext uri="{0D108BD9-81ED-4DB2-BD59-A6C34878D82A}">
                    <a16:rowId xmlns:a16="http://schemas.microsoft.com/office/drawing/2014/main" val="1207879486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EF09A9F1-A753-0555-501B-67FE4DF4D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6825" y="16774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No description available.">
            <a:extLst>
              <a:ext uri="{FF2B5EF4-FFF2-40B4-BE49-F238E27FC236}">
                <a16:creationId xmlns:a16="http://schemas.microsoft.com/office/drawing/2014/main" id="{C55F0FB2-64E1-136F-DF20-B85DF4980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61" y="2001215"/>
            <a:ext cx="2921295" cy="389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883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54E02F-79B0-A623-688B-78CF65056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Grupper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62A0C6-DE93-F6A0-0007-EF98B1F8E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093" y="1566530"/>
            <a:ext cx="11105707" cy="5096539"/>
          </a:xfrm>
        </p:spPr>
        <p:txBody>
          <a:bodyPr>
            <a:normAutofit fontScale="70000" lnSpcReduction="20000"/>
          </a:bodyPr>
          <a:lstStyle/>
          <a:p>
            <a:r>
              <a:rPr lang="sv-SE" u="sng" dirty="0"/>
              <a:t>Börjar vid station 1:</a:t>
            </a:r>
            <a:br>
              <a:rPr lang="sv-SE" u="sng" dirty="0"/>
            </a:br>
            <a:endParaRPr lang="sv-SE" u="sng" dirty="0"/>
          </a:p>
          <a:p>
            <a:r>
              <a:rPr lang="sv-SE" u="sng" dirty="0"/>
              <a:t>Börjar vid station 2:</a:t>
            </a:r>
            <a:br>
              <a:rPr lang="sv-SE" u="sng" dirty="0"/>
            </a:br>
            <a:endParaRPr lang="sv-SE" u="sng" dirty="0"/>
          </a:p>
          <a:p>
            <a:r>
              <a:rPr lang="sv-SE" u="sng" dirty="0"/>
              <a:t>Börjar vid station 3:</a:t>
            </a:r>
            <a:br>
              <a:rPr lang="sv-SE" u="sng" dirty="0"/>
            </a:br>
            <a:endParaRPr lang="sv-SE" u="sng" dirty="0"/>
          </a:p>
          <a:p>
            <a:r>
              <a:rPr lang="sv-SE" u="sng" dirty="0"/>
              <a:t>Börjar vid station 4:</a:t>
            </a:r>
            <a:br>
              <a:rPr lang="sv-SE" u="sng" dirty="0"/>
            </a:br>
            <a:endParaRPr lang="sv-SE" u="sng" dirty="0"/>
          </a:p>
          <a:p>
            <a:r>
              <a:rPr lang="sv-SE" u="sng" dirty="0"/>
              <a:t>Börjar vid station 5:</a:t>
            </a:r>
            <a:br>
              <a:rPr lang="sv-SE" u="sng" dirty="0"/>
            </a:br>
            <a:endParaRPr lang="sv-SE" u="sng" dirty="0"/>
          </a:p>
          <a:p>
            <a:r>
              <a:rPr lang="sv-SE" u="sng" dirty="0"/>
              <a:t>Börjar vid station 6:</a:t>
            </a:r>
            <a:br>
              <a:rPr lang="sv-SE" u="sng" dirty="0"/>
            </a:br>
            <a:endParaRPr lang="sv-SE" u="sng" dirty="0"/>
          </a:p>
          <a:p>
            <a:r>
              <a:rPr lang="sv-SE" u="sng" dirty="0"/>
              <a:t>Börjar vid station 7:</a:t>
            </a:r>
            <a:br>
              <a:rPr lang="sv-SE" u="sng" dirty="0"/>
            </a:br>
            <a:endParaRPr lang="sv-SE" u="sng" dirty="0"/>
          </a:p>
          <a:p>
            <a:r>
              <a:rPr lang="sv-SE" u="sng" dirty="0"/>
              <a:t>Börjar vid station 8:</a:t>
            </a:r>
            <a:br>
              <a:rPr lang="sv-SE" u="sng" dirty="0"/>
            </a:br>
            <a:endParaRPr lang="sv-SE" u="sng" dirty="0"/>
          </a:p>
          <a:p>
            <a:r>
              <a:rPr lang="sv-SE" u="sng" dirty="0"/>
              <a:t>Börjar vid station 9: 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6996DEC-B747-3BD8-5A43-598965B8F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552488"/>
              </p:ext>
            </p:extLst>
          </p:nvPr>
        </p:nvGraphicFramePr>
        <p:xfrm>
          <a:off x="6231125" y="1287611"/>
          <a:ext cx="5472187" cy="49253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6308">
                  <a:extLst>
                    <a:ext uri="{9D8B030D-6E8A-4147-A177-3AD203B41FA5}">
                      <a16:colId xmlns:a16="http://schemas.microsoft.com/office/drawing/2014/main" val="1446547169"/>
                    </a:ext>
                  </a:extLst>
                </a:gridCol>
                <a:gridCol w="1889163">
                  <a:extLst>
                    <a:ext uri="{9D8B030D-6E8A-4147-A177-3AD203B41FA5}">
                      <a16:colId xmlns:a16="http://schemas.microsoft.com/office/drawing/2014/main" val="956535149"/>
                    </a:ext>
                  </a:extLst>
                </a:gridCol>
                <a:gridCol w="1956716">
                  <a:extLst>
                    <a:ext uri="{9D8B030D-6E8A-4147-A177-3AD203B41FA5}">
                      <a16:colId xmlns:a16="http://schemas.microsoft.com/office/drawing/2014/main" val="2448787834"/>
                    </a:ext>
                  </a:extLst>
                </a:gridCol>
              </a:tblGrid>
              <a:tr h="3977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effectLst/>
                        </a:rPr>
                        <a:t>Nummer på station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effectLst/>
                        </a:rPr>
                        <a:t>Vad tror ni att ni kände på? (hypotes/gissning)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effectLst/>
                        </a:rPr>
                        <a:t>Hur kändes det? (adjektiv)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extLst>
                  <a:ext uri="{0D108BD9-81ED-4DB2-BD59-A6C34878D82A}">
                    <a16:rowId xmlns:a16="http://schemas.microsoft.com/office/drawing/2014/main" val="716158"/>
                  </a:ext>
                </a:extLst>
              </a:tr>
              <a:tr h="4433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</a:rPr>
                        <a:t>1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v-S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extLst>
                  <a:ext uri="{0D108BD9-81ED-4DB2-BD59-A6C34878D82A}">
                    <a16:rowId xmlns:a16="http://schemas.microsoft.com/office/drawing/2014/main" val="1343446922"/>
                  </a:ext>
                </a:extLst>
              </a:tr>
              <a:tr h="4433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</a:rPr>
                        <a:t>2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v-S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extLst>
                  <a:ext uri="{0D108BD9-81ED-4DB2-BD59-A6C34878D82A}">
                    <a16:rowId xmlns:a16="http://schemas.microsoft.com/office/drawing/2014/main" val="1249294353"/>
                  </a:ext>
                </a:extLst>
              </a:tr>
              <a:tr h="4433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</a:rPr>
                        <a:t>3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extLst>
                  <a:ext uri="{0D108BD9-81ED-4DB2-BD59-A6C34878D82A}">
                    <a16:rowId xmlns:a16="http://schemas.microsoft.com/office/drawing/2014/main" val="3406582135"/>
                  </a:ext>
                </a:extLst>
              </a:tr>
              <a:tr h="4433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</a:rPr>
                        <a:t>4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extLst>
                  <a:ext uri="{0D108BD9-81ED-4DB2-BD59-A6C34878D82A}">
                    <a16:rowId xmlns:a16="http://schemas.microsoft.com/office/drawing/2014/main" val="1407099642"/>
                  </a:ext>
                </a:extLst>
              </a:tr>
              <a:tr h="4433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</a:rPr>
                        <a:t>5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extLst>
                  <a:ext uri="{0D108BD9-81ED-4DB2-BD59-A6C34878D82A}">
                    <a16:rowId xmlns:a16="http://schemas.microsoft.com/office/drawing/2014/main" val="2708613219"/>
                  </a:ext>
                </a:extLst>
              </a:tr>
              <a:tr h="4433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</a:rPr>
                        <a:t>6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extLst>
                  <a:ext uri="{0D108BD9-81ED-4DB2-BD59-A6C34878D82A}">
                    <a16:rowId xmlns:a16="http://schemas.microsoft.com/office/drawing/2014/main" val="1485908357"/>
                  </a:ext>
                </a:extLst>
              </a:tr>
              <a:tr h="4433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</a:rPr>
                        <a:t>7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extLst>
                  <a:ext uri="{0D108BD9-81ED-4DB2-BD59-A6C34878D82A}">
                    <a16:rowId xmlns:a16="http://schemas.microsoft.com/office/drawing/2014/main" val="3677287546"/>
                  </a:ext>
                </a:extLst>
              </a:tr>
              <a:tr h="4433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</a:rPr>
                        <a:t>8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extLst>
                  <a:ext uri="{0D108BD9-81ED-4DB2-BD59-A6C34878D82A}">
                    <a16:rowId xmlns:a16="http://schemas.microsoft.com/office/drawing/2014/main" val="2834636704"/>
                  </a:ext>
                </a:extLst>
              </a:tr>
              <a:tr h="4433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</a:rPr>
                        <a:t>9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38" marR="41538" marT="0" marB="0"/>
                </a:tc>
                <a:extLst>
                  <a:ext uri="{0D108BD9-81ED-4DB2-BD59-A6C34878D82A}">
                    <a16:rowId xmlns:a16="http://schemas.microsoft.com/office/drawing/2014/main" val="1207879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1427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0308E2-D63A-9193-C63A-8AD933181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Resultat: Station 1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6AFCF34-DC33-EBB9-6140-CF7C2049C107}"/>
              </a:ext>
            </a:extLst>
          </p:cNvPr>
          <p:cNvSpPr txBox="1"/>
          <p:nvPr/>
        </p:nvSpPr>
        <p:spPr>
          <a:xfrm>
            <a:off x="1282995" y="2544726"/>
            <a:ext cx="913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/>
              <a:t>Vad tror grupp 1?</a:t>
            </a:r>
          </a:p>
        </p:txBody>
      </p:sp>
    </p:spTree>
    <p:extLst>
      <p:ext uri="{BB962C8B-B14F-4D97-AF65-F5344CB8AC3E}">
        <p14:creationId xmlns:p14="http://schemas.microsoft.com/office/powerpoint/2010/main" val="1313908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B3634A-F7D1-3042-39F9-F68A695BA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6828"/>
            <a:ext cx="9144000" cy="2083981"/>
          </a:xfrm>
        </p:spPr>
        <p:txBody>
          <a:bodyPr>
            <a:normAutofit fontScale="90000"/>
          </a:bodyPr>
          <a:lstStyle/>
          <a:p>
            <a:br>
              <a:rPr lang="sv-SE" dirty="0"/>
            </a:br>
            <a:r>
              <a:rPr lang="sv-SE" dirty="0"/>
              <a:t>Repetition</a:t>
            </a:r>
            <a:br>
              <a:rPr lang="sv-SE" dirty="0"/>
            </a:br>
            <a:r>
              <a:rPr lang="sv-SE" dirty="0"/>
              <a:t>Våra fem sinnen</a:t>
            </a:r>
          </a:p>
        </p:txBody>
      </p:sp>
      <p:pic>
        <p:nvPicPr>
          <p:cNvPr id="1026" name="Picture 2" descr="Pedagogisk planering i Skolbanken: Våra fem sinnen">
            <a:extLst>
              <a:ext uri="{FF2B5EF4-FFF2-40B4-BE49-F238E27FC236}">
                <a16:creationId xmlns:a16="http://schemas.microsoft.com/office/drawing/2014/main" id="{C8EEFB85-FF8D-7D88-FC28-8564DB2BC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405" y="3015436"/>
            <a:ext cx="3889301" cy="290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81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0308E2-D63A-9193-C63A-8AD933181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Resultat: Station 1</a:t>
            </a:r>
          </a:p>
        </p:txBody>
      </p:sp>
      <p:pic>
        <p:nvPicPr>
          <p:cNvPr id="1026" name="Picture 2" descr="No description available.">
            <a:extLst>
              <a:ext uri="{FF2B5EF4-FFF2-40B4-BE49-F238E27FC236}">
                <a16:creationId xmlns:a16="http://schemas.microsoft.com/office/drawing/2014/main" id="{44F1090A-0586-D6A8-DBB6-CF645156B8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90" b="11354"/>
          <a:stretch/>
        </p:blipFill>
        <p:spPr bwMode="auto">
          <a:xfrm>
            <a:off x="3240000" y="2563200"/>
            <a:ext cx="5017350" cy="41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0BB99A57-1F7D-2D39-6028-33FDF832F35F}"/>
              </a:ext>
            </a:extLst>
          </p:cNvPr>
          <p:cNvSpPr txBox="1"/>
          <p:nvPr/>
        </p:nvSpPr>
        <p:spPr>
          <a:xfrm>
            <a:off x="4586400" y="1690688"/>
            <a:ext cx="350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/>
              <a:t>Snäcka</a:t>
            </a:r>
          </a:p>
        </p:txBody>
      </p:sp>
    </p:spTree>
    <p:extLst>
      <p:ext uri="{BB962C8B-B14F-4D97-AF65-F5344CB8AC3E}">
        <p14:creationId xmlns:p14="http://schemas.microsoft.com/office/powerpoint/2010/main" val="664712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0308E2-D63A-9193-C63A-8AD933181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Resultat: Station 2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6AFCF34-DC33-EBB9-6140-CF7C2049C107}"/>
              </a:ext>
            </a:extLst>
          </p:cNvPr>
          <p:cNvSpPr txBox="1"/>
          <p:nvPr/>
        </p:nvSpPr>
        <p:spPr>
          <a:xfrm>
            <a:off x="1282995" y="2544726"/>
            <a:ext cx="913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/>
              <a:t>Vad tror grupp 2?</a:t>
            </a:r>
          </a:p>
        </p:txBody>
      </p:sp>
    </p:spTree>
    <p:extLst>
      <p:ext uri="{BB962C8B-B14F-4D97-AF65-F5344CB8AC3E}">
        <p14:creationId xmlns:p14="http://schemas.microsoft.com/office/powerpoint/2010/main" val="3045584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EAB315-EA12-4D46-C4E2-44010C27B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Resultat: Station 2</a:t>
            </a:r>
          </a:p>
        </p:txBody>
      </p:sp>
      <p:pic>
        <p:nvPicPr>
          <p:cNvPr id="2054" name="Picture 6" descr="No description available.">
            <a:extLst>
              <a:ext uri="{FF2B5EF4-FFF2-40B4-BE49-F238E27FC236}">
                <a16:creationId xmlns:a16="http://schemas.microsoft.com/office/drawing/2014/main" id="{AF392007-A2A4-126C-F8A9-5E64A0C74C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35" b="7716"/>
          <a:stretch/>
        </p:blipFill>
        <p:spPr bwMode="auto">
          <a:xfrm>
            <a:off x="3337050" y="2725044"/>
            <a:ext cx="5143500" cy="36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6F1D4677-C0D2-2F6E-3BA1-BB2FB7C8C3D4}"/>
              </a:ext>
            </a:extLst>
          </p:cNvPr>
          <p:cNvSpPr txBox="1"/>
          <p:nvPr/>
        </p:nvSpPr>
        <p:spPr>
          <a:xfrm>
            <a:off x="4262400" y="1827055"/>
            <a:ext cx="352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/>
              <a:t>Tvättsvamp</a:t>
            </a:r>
          </a:p>
        </p:txBody>
      </p:sp>
    </p:spTree>
    <p:extLst>
      <p:ext uri="{BB962C8B-B14F-4D97-AF65-F5344CB8AC3E}">
        <p14:creationId xmlns:p14="http://schemas.microsoft.com/office/powerpoint/2010/main" val="1043680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0308E2-D63A-9193-C63A-8AD933181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Resultat: Station 3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6AFCF34-DC33-EBB9-6140-CF7C2049C107}"/>
              </a:ext>
            </a:extLst>
          </p:cNvPr>
          <p:cNvSpPr txBox="1"/>
          <p:nvPr/>
        </p:nvSpPr>
        <p:spPr>
          <a:xfrm>
            <a:off x="1282995" y="2544726"/>
            <a:ext cx="913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/>
              <a:t>Vad tror grupp 3?</a:t>
            </a:r>
          </a:p>
        </p:txBody>
      </p:sp>
    </p:spTree>
    <p:extLst>
      <p:ext uri="{BB962C8B-B14F-4D97-AF65-F5344CB8AC3E}">
        <p14:creationId xmlns:p14="http://schemas.microsoft.com/office/powerpoint/2010/main" val="2835541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978399-FE4D-F870-BF21-BF26EA043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Resultat: Station 3</a:t>
            </a:r>
          </a:p>
        </p:txBody>
      </p:sp>
      <p:pic>
        <p:nvPicPr>
          <p:cNvPr id="3074" name="Picture 2" descr="No description available.">
            <a:extLst>
              <a:ext uri="{FF2B5EF4-FFF2-40B4-BE49-F238E27FC236}">
                <a16:creationId xmlns:a16="http://schemas.microsoft.com/office/drawing/2014/main" id="{9DBA4B4D-5363-AFED-93A9-969F399D00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32" b="17900"/>
          <a:stretch/>
        </p:blipFill>
        <p:spPr bwMode="auto">
          <a:xfrm>
            <a:off x="3430650" y="2784875"/>
            <a:ext cx="5143500" cy="37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EA8180E-8918-06B6-5BB1-F30FFB6471C7}"/>
              </a:ext>
            </a:extLst>
          </p:cNvPr>
          <p:cNvSpPr txBox="1"/>
          <p:nvPr/>
        </p:nvSpPr>
        <p:spPr>
          <a:xfrm>
            <a:off x="4586400" y="2008800"/>
            <a:ext cx="336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/>
              <a:t>Skruvkork</a:t>
            </a:r>
          </a:p>
        </p:txBody>
      </p:sp>
    </p:spTree>
    <p:extLst>
      <p:ext uri="{BB962C8B-B14F-4D97-AF65-F5344CB8AC3E}">
        <p14:creationId xmlns:p14="http://schemas.microsoft.com/office/powerpoint/2010/main" val="2803248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0308E2-D63A-9193-C63A-8AD933181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Resultat: Station 4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6AFCF34-DC33-EBB9-6140-CF7C2049C107}"/>
              </a:ext>
            </a:extLst>
          </p:cNvPr>
          <p:cNvSpPr txBox="1"/>
          <p:nvPr/>
        </p:nvSpPr>
        <p:spPr>
          <a:xfrm>
            <a:off x="1282995" y="2544726"/>
            <a:ext cx="913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/>
              <a:t>Vad tror grupp 4?</a:t>
            </a:r>
          </a:p>
        </p:txBody>
      </p:sp>
    </p:spTree>
    <p:extLst>
      <p:ext uri="{BB962C8B-B14F-4D97-AF65-F5344CB8AC3E}">
        <p14:creationId xmlns:p14="http://schemas.microsoft.com/office/powerpoint/2010/main" val="2920584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CCE278-47C2-E7DC-DA6E-9FCCE6F06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Resultat: Station 4</a:t>
            </a:r>
          </a:p>
        </p:txBody>
      </p:sp>
      <p:pic>
        <p:nvPicPr>
          <p:cNvPr id="4098" name="Picture 2" descr="No description available.">
            <a:extLst>
              <a:ext uri="{FF2B5EF4-FFF2-40B4-BE49-F238E27FC236}">
                <a16:creationId xmlns:a16="http://schemas.microsoft.com/office/drawing/2014/main" id="{D5872400-032F-4373-9B60-3AC3C182CA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81" b="12546"/>
          <a:stretch/>
        </p:blipFill>
        <p:spPr bwMode="auto">
          <a:xfrm>
            <a:off x="3646650" y="2633675"/>
            <a:ext cx="5143500" cy="38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4599C2D1-B59B-6281-4B05-8DA4337C0A22}"/>
              </a:ext>
            </a:extLst>
          </p:cNvPr>
          <p:cNvSpPr txBox="1"/>
          <p:nvPr/>
        </p:nvSpPr>
        <p:spPr>
          <a:xfrm>
            <a:off x="5565600" y="1864800"/>
            <a:ext cx="233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/>
              <a:t>Sten</a:t>
            </a:r>
          </a:p>
        </p:txBody>
      </p:sp>
    </p:spTree>
    <p:extLst>
      <p:ext uri="{BB962C8B-B14F-4D97-AF65-F5344CB8AC3E}">
        <p14:creationId xmlns:p14="http://schemas.microsoft.com/office/powerpoint/2010/main" val="2903168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0308E2-D63A-9193-C63A-8AD933181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Resultat: Station 5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6AFCF34-DC33-EBB9-6140-CF7C2049C107}"/>
              </a:ext>
            </a:extLst>
          </p:cNvPr>
          <p:cNvSpPr txBox="1"/>
          <p:nvPr/>
        </p:nvSpPr>
        <p:spPr>
          <a:xfrm>
            <a:off x="1282995" y="2544726"/>
            <a:ext cx="913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/>
              <a:t>Vad tror grupp 5?</a:t>
            </a:r>
          </a:p>
        </p:txBody>
      </p:sp>
    </p:spTree>
    <p:extLst>
      <p:ext uri="{BB962C8B-B14F-4D97-AF65-F5344CB8AC3E}">
        <p14:creationId xmlns:p14="http://schemas.microsoft.com/office/powerpoint/2010/main" val="7641854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F00059-52A9-5C03-94F3-F0885863A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Resultat: Station 5</a:t>
            </a:r>
          </a:p>
        </p:txBody>
      </p:sp>
      <p:pic>
        <p:nvPicPr>
          <p:cNvPr id="5122" name="Picture 2" descr="No description available.">
            <a:extLst>
              <a:ext uri="{FF2B5EF4-FFF2-40B4-BE49-F238E27FC236}">
                <a16:creationId xmlns:a16="http://schemas.microsoft.com/office/drawing/2014/main" id="{20EF6367-CA5A-9AB4-1720-80ABD18410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15" b="14120"/>
          <a:stretch/>
        </p:blipFill>
        <p:spPr bwMode="auto">
          <a:xfrm>
            <a:off x="3459450" y="2923200"/>
            <a:ext cx="5143500" cy="34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F50F5728-1111-532C-1708-4A784E7A948D}"/>
              </a:ext>
            </a:extLst>
          </p:cNvPr>
          <p:cNvSpPr txBox="1"/>
          <p:nvPr/>
        </p:nvSpPr>
        <p:spPr>
          <a:xfrm>
            <a:off x="3715200" y="1987200"/>
            <a:ext cx="602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/>
              <a:t>Vante/fingervante</a:t>
            </a:r>
          </a:p>
        </p:txBody>
      </p:sp>
    </p:spTree>
    <p:extLst>
      <p:ext uri="{BB962C8B-B14F-4D97-AF65-F5344CB8AC3E}">
        <p14:creationId xmlns:p14="http://schemas.microsoft.com/office/powerpoint/2010/main" val="11023286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0308E2-D63A-9193-C63A-8AD933181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Resultat: Station 6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6AFCF34-DC33-EBB9-6140-CF7C2049C107}"/>
              </a:ext>
            </a:extLst>
          </p:cNvPr>
          <p:cNvSpPr txBox="1"/>
          <p:nvPr/>
        </p:nvSpPr>
        <p:spPr>
          <a:xfrm>
            <a:off x="1282995" y="2544726"/>
            <a:ext cx="913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/>
              <a:t>Vad tror grupp 6?</a:t>
            </a:r>
          </a:p>
        </p:txBody>
      </p:sp>
    </p:spTree>
    <p:extLst>
      <p:ext uri="{BB962C8B-B14F-4D97-AF65-F5344CB8AC3E}">
        <p14:creationId xmlns:p14="http://schemas.microsoft.com/office/powerpoint/2010/main" val="2259651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ACC325-2B41-6452-C6A6-5EC6DC040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Dagens lektion – Vilket sinne?</a:t>
            </a:r>
          </a:p>
        </p:txBody>
      </p:sp>
    </p:spTree>
    <p:extLst>
      <p:ext uri="{BB962C8B-B14F-4D97-AF65-F5344CB8AC3E}">
        <p14:creationId xmlns:p14="http://schemas.microsoft.com/office/powerpoint/2010/main" val="8925882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6068D5-8301-BF6A-A8CA-785E9E8A9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Resultat: Station 6</a:t>
            </a:r>
          </a:p>
        </p:txBody>
      </p:sp>
      <p:pic>
        <p:nvPicPr>
          <p:cNvPr id="6146" name="Picture 2" descr="No description available.">
            <a:extLst>
              <a:ext uri="{FF2B5EF4-FFF2-40B4-BE49-F238E27FC236}">
                <a16:creationId xmlns:a16="http://schemas.microsoft.com/office/drawing/2014/main" id="{84917A92-AB06-8ED1-43C0-98D4503350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21" b="8136"/>
          <a:stretch/>
        </p:blipFill>
        <p:spPr bwMode="auto">
          <a:xfrm>
            <a:off x="3524250" y="2649600"/>
            <a:ext cx="51435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F8E43E7-9B29-54F0-DDD6-146A295F46FB}"/>
              </a:ext>
            </a:extLst>
          </p:cNvPr>
          <p:cNvSpPr txBox="1"/>
          <p:nvPr/>
        </p:nvSpPr>
        <p:spPr>
          <a:xfrm>
            <a:off x="5292000" y="1850400"/>
            <a:ext cx="30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/>
              <a:t>Kotte</a:t>
            </a:r>
          </a:p>
        </p:txBody>
      </p:sp>
    </p:spTree>
    <p:extLst>
      <p:ext uri="{BB962C8B-B14F-4D97-AF65-F5344CB8AC3E}">
        <p14:creationId xmlns:p14="http://schemas.microsoft.com/office/powerpoint/2010/main" val="40639684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0308E2-D63A-9193-C63A-8AD933181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Resultat: Station 7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6AFCF34-DC33-EBB9-6140-CF7C2049C107}"/>
              </a:ext>
            </a:extLst>
          </p:cNvPr>
          <p:cNvSpPr txBox="1"/>
          <p:nvPr/>
        </p:nvSpPr>
        <p:spPr>
          <a:xfrm>
            <a:off x="1282995" y="2544726"/>
            <a:ext cx="913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/>
              <a:t>Vad tror grupp 7?</a:t>
            </a:r>
          </a:p>
        </p:txBody>
      </p:sp>
    </p:spTree>
    <p:extLst>
      <p:ext uri="{BB962C8B-B14F-4D97-AF65-F5344CB8AC3E}">
        <p14:creationId xmlns:p14="http://schemas.microsoft.com/office/powerpoint/2010/main" val="6747709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05E3B9-E01B-D2DB-AEFA-1A01FD85F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Resultat: Station 7</a:t>
            </a:r>
          </a:p>
        </p:txBody>
      </p:sp>
      <p:pic>
        <p:nvPicPr>
          <p:cNvPr id="7170" name="Picture 2" descr="No description available.">
            <a:extLst>
              <a:ext uri="{FF2B5EF4-FFF2-40B4-BE49-F238E27FC236}">
                <a16:creationId xmlns:a16="http://schemas.microsoft.com/office/drawing/2014/main" id="{7660DE77-CF0A-C314-F5A1-232D5D0547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21" b="4357"/>
          <a:stretch/>
        </p:blipFill>
        <p:spPr bwMode="auto">
          <a:xfrm>
            <a:off x="3524250" y="2260800"/>
            <a:ext cx="5143500" cy="45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FEC68FC7-99DC-00C0-3D97-82B29AF95503}"/>
              </a:ext>
            </a:extLst>
          </p:cNvPr>
          <p:cNvSpPr txBox="1"/>
          <p:nvPr/>
        </p:nvSpPr>
        <p:spPr>
          <a:xfrm>
            <a:off x="3765600" y="1429803"/>
            <a:ext cx="495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/>
              <a:t>Suddgummi/sudd</a:t>
            </a:r>
          </a:p>
        </p:txBody>
      </p:sp>
    </p:spTree>
    <p:extLst>
      <p:ext uri="{BB962C8B-B14F-4D97-AF65-F5344CB8AC3E}">
        <p14:creationId xmlns:p14="http://schemas.microsoft.com/office/powerpoint/2010/main" val="23709599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0308E2-D63A-9193-C63A-8AD933181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Resultat: Station 8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6AFCF34-DC33-EBB9-6140-CF7C2049C107}"/>
              </a:ext>
            </a:extLst>
          </p:cNvPr>
          <p:cNvSpPr txBox="1"/>
          <p:nvPr/>
        </p:nvSpPr>
        <p:spPr>
          <a:xfrm>
            <a:off x="1282995" y="2544726"/>
            <a:ext cx="913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/>
              <a:t>Vad tror grupp 8?</a:t>
            </a:r>
          </a:p>
        </p:txBody>
      </p:sp>
    </p:spTree>
    <p:extLst>
      <p:ext uri="{BB962C8B-B14F-4D97-AF65-F5344CB8AC3E}">
        <p14:creationId xmlns:p14="http://schemas.microsoft.com/office/powerpoint/2010/main" val="12412809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6ADC17-DF45-8376-CEC1-D68AB9225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Resultat: Station 8</a:t>
            </a:r>
          </a:p>
        </p:txBody>
      </p:sp>
      <p:pic>
        <p:nvPicPr>
          <p:cNvPr id="8194" name="Picture 2" descr="No description available.">
            <a:extLst>
              <a:ext uri="{FF2B5EF4-FFF2-40B4-BE49-F238E27FC236}">
                <a16:creationId xmlns:a16="http://schemas.microsoft.com/office/drawing/2014/main" id="{167E93A5-FF21-514B-B3DB-F564FA20BF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96" b="25144"/>
          <a:stretch/>
        </p:blipFill>
        <p:spPr bwMode="auto">
          <a:xfrm>
            <a:off x="3185850" y="2721600"/>
            <a:ext cx="6020382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CFC8ACCD-A01F-4AA8-2271-D4F586B4DB80}"/>
              </a:ext>
            </a:extLst>
          </p:cNvPr>
          <p:cNvSpPr txBox="1"/>
          <p:nvPr/>
        </p:nvSpPr>
        <p:spPr>
          <a:xfrm>
            <a:off x="5220000" y="1900800"/>
            <a:ext cx="334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/>
              <a:t>Äpple</a:t>
            </a:r>
          </a:p>
        </p:txBody>
      </p:sp>
    </p:spTree>
    <p:extLst>
      <p:ext uri="{BB962C8B-B14F-4D97-AF65-F5344CB8AC3E}">
        <p14:creationId xmlns:p14="http://schemas.microsoft.com/office/powerpoint/2010/main" val="36944190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0308E2-D63A-9193-C63A-8AD933181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Resultat: Station 9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6AFCF34-DC33-EBB9-6140-CF7C2049C107}"/>
              </a:ext>
            </a:extLst>
          </p:cNvPr>
          <p:cNvSpPr txBox="1"/>
          <p:nvPr/>
        </p:nvSpPr>
        <p:spPr>
          <a:xfrm>
            <a:off x="1282995" y="2544726"/>
            <a:ext cx="913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/>
              <a:t>Vad tror grupp 9?</a:t>
            </a:r>
          </a:p>
        </p:txBody>
      </p:sp>
    </p:spTree>
    <p:extLst>
      <p:ext uri="{BB962C8B-B14F-4D97-AF65-F5344CB8AC3E}">
        <p14:creationId xmlns:p14="http://schemas.microsoft.com/office/powerpoint/2010/main" val="11568505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EBD09D-F07B-5388-5C6E-F4ECA49CE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Resultat: Station 9</a:t>
            </a:r>
          </a:p>
        </p:txBody>
      </p:sp>
      <p:pic>
        <p:nvPicPr>
          <p:cNvPr id="9218" name="Picture 2" descr="No description available.">
            <a:extLst>
              <a:ext uri="{FF2B5EF4-FFF2-40B4-BE49-F238E27FC236}">
                <a16:creationId xmlns:a16="http://schemas.microsoft.com/office/drawing/2014/main" id="{D24362BF-5A62-95CF-7A47-757D5DE8C2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76" b="10761"/>
          <a:stretch/>
        </p:blipFill>
        <p:spPr bwMode="auto">
          <a:xfrm>
            <a:off x="3524250" y="2332800"/>
            <a:ext cx="5143500" cy="398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34A201F0-EEBD-0A47-6938-0C903590545B}"/>
              </a:ext>
            </a:extLst>
          </p:cNvPr>
          <p:cNvSpPr txBox="1"/>
          <p:nvPr/>
        </p:nvSpPr>
        <p:spPr>
          <a:xfrm>
            <a:off x="4348800" y="1476000"/>
            <a:ext cx="36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/>
              <a:t>Öronpropp</a:t>
            </a:r>
          </a:p>
        </p:txBody>
      </p:sp>
    </p:spTree>
    <p:extLst>
      <p:ext uri="{BB962C8B-B14F-4D97-AF65-F5344CB8AC3E}">
        <p14:creationId xmlns:p14="http://schemas.microsoft.com/office/powerpoint/2010/main" val="42585335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CDCDE6-AD36-5FE0-27C9-5EF7B1B6D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vi tränat på idag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62599D-811E-AFC9-3198-6A280D7DB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Samarbeta i grupp.</a:t>
            </a:r>
          </a:p>
          <a:p>
            <a:endParaRPr lang="sv-SE" dirty="0"/>
          </a:p>
          <a:p>
            <a:r>
              <a:rPr lang="sv-SE" dirty="0"/>
              <a:t>Uppleva med känselsinnet.</a:t>
            </a:r>
          </a:p>
          <a:p>
            <a:endParaRPr lang="sv-SE" dirty="0"/>
          </a:p>
          <a:p>
            <a:r>
              <a:rPr lang="sv-SE" dirty="0"/>
              <a:t>Göra enkla undersökningar.</a:t>
            </a:r>
          </a:p>
        </p:txBody>
      </p:sp>
    </p:spTree>
    <p:extLst>
      <p:ext uri="{BB962C8B-B14F-4D97-AF65-F5344CB8AC3E}">
        <p14:creationId xmlns:p14="http://schemas.microsoft.com/office/powerpoint/2010/main" val="38635302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6CA8D0-446D-C417-CDE4-96B90AAB6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Bra jobbat allihopa!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B94D53-EF53-3291-2E3A-870CD0501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Nu får man:</a:t>
            </a:r>
          </a:p>
          <a:p>
            <a:endParaRPr lang="sv-SE" dirty="0"/>
          </a:p>
          <a:p>
            <a:r>
              <a:rPr lang="sv-SE" dirty="0"/>
              <a:t>Läsa				Rita 		Skriva i dagbok/bokrecension</a:t>
            </a:r>
          </a:p>
        </p:txBody>
      </p:sp>
      <p:pic>
        <p:nvPicPr>
          <p:cNvPr id="1026" name="Picture 2" descr="13 anledningar till varför du borde läsa böcker oftare – Bättre hälsa">
            <a:extLst>
              <a:ext uri="{FF2B5EF4-FFF2-40B4-BE49-F238E27FC236}">
                <a16:creationId xmlns:a16="http://schemas.microsoft.com/office/drawing/2014/main" id="{AD17B97A-5B50-EDE5-7898-D927675D7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25" y="3819788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9 Best Caricature And Cartoon Drawings | Buy Or Draw Cartoons!">
            <a:extLst>
              <a:ext uri="{FF2B5EF4-FFF2-40B4-BE49-F238E27FC236}">
                <a16:creationId xmlns:a16="http://schemas.microsoft.com/office/drawing/2014/main" id="{3BD97EA9-0C9B-A68C-AFFA-86BEA0EE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713" y="380073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imated hand moving writing | Clipart Panda - Free Clipart Images">
            <a:extLst>
              <a:ext uri="{FF2B5EF4-FFF2-40B4-BE49-F238E27FC236}">
                <a16:creationId xmlns:a16="http://schemas.microsoft.com/office/drawing/2014/main" id="{B76BCE2B-A277-8294-C88D-269493545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201" y="3457275"/>
            <a:ext cx="3036188" cy="175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star with legs and arms #star #cartoon #funny | Preschool art  activities, School art activities, Art drawings for kids">
            <a:extLst>
              <a:ext uri="{FF2B5EF4-FFF2-40B4-BE49-F238E27FC236}">
                <a16:creationId xmlns:a16="http://schemas.microsoft.com/office/drawing/2014/main" id="{39F854B2-E04B-CA15-1DC6-10DD17329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600" y="365125"/>
            <a:ext cx="1004888" cy="113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503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ACC325-2B41-6452-C6A6-5EC6DC040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Dagens lektion – Vilket sinne?</a:t>
            </a:r>
          </a:p>
        </p:txBody>
      </p:sp>
      <p:pic>
        <p:nvPicPr>
          <p:cNvPr id="2050" name="Picture 2" descr="Söders Under - Fryser gubben? Vi har självklart skönaste... | Facebook">
            <a:extLst>
              <a:ext uri="{FF2B5EF4-FFF2-40B4-BE49-F238E27FC236}">
                <a16:creationId xmlns:a16="http://schemas.microsoft.com/office/drawing/2014/main" id="{D512596D-272B-EC32-9617-B1E1D21E5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73" y="2451836"/>
            <a:ext cx="1991082" cy="254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902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ACC325-2B41-6452-C6A6-5EC6DC040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Dagens lektion – Vilket sinne?</a:t>
            </a:r>
          </a:p>
        </p:txBody>
      </p:sp>
      <p:pic>
        <p:nvPicPr>
          <p:cNvPr id="2050" name="Picture 2" descr="Söders Under - Fryser gubben? Vi har självklart skönaste... | Facebook">
            <a:extLst>
              <a:ext uri="{FF2B5EF4-FFF2-40B4-BE49-F238E27FC236}">
                <a16:creationId xmlns:a16="http://schemas.microsoft.com/office/drawing/2014/main" id="{D512596D-272B-EC32-9617-B1E1D21E5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73" y="2451836"/>
            <a:ext cx="1991082" cy="254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eeling Hot Stock Illustrations – 3,471 Feeling Hot Stock Illustrations,  Vectors &amp; Clipart - Dreamstime">
            <a:extLst>
              <a:ext uri="{FF2B5EF4-FFF2-40B4-BE49-F238E27FC236}">
                <a16:creationId xmlns:a16="http://schemas.microsoft.com/office/drawing/2014/main" id="{5A1F2FD7-08EC-1B5B-9832-3BAB9159D2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5"/>
          <a:stretch/>
        </p:blipFill>
        <p:spPr bwMode="auto">
          <a:xfrm>
            <a:off x="3820633" y="2256487"/>
            <a:ext cx="3040911" cy="293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ol ute, sol inne… | I mitt huvud">
            <a:extLst>
              <a:ext uri="{FF2B5EF4-FFF2-40B4-BE49-F238E27FC236}">
                <a16:creationId xmlns:a16="http://schemas.microsoft.com/office/drawing/2014/main" id="{4BFC7700-1EFE-19C2-52F6-257C2BE4D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633" y="2451836"/>
            <a:ext cx="847109" cy="80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849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ACC325-2B41-6452-C6A6-5EC6DC040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Dagens lektion – Vilket sinne?</a:t>
            </a:r>
          </a:p>
        </p:txBody>
      </p:sp>
      <p:pic>
        <p:nvPicPr>
          <p:cNvPr id="2050" name="Picture 2" descr="Söders Under - Fryser gubben? Vi har självklart skönaste... | Facebook">
            <a:extLst>
              <a:ext uri="{FF2B5EF4-FFF2-40B4-BE49-F238E27FC236}">
                <a16:creationId xmlns:a16="http://schemas.microsoft.com/office/drawing/2014/main" id="{D512596D-272B-EC32-9617-B1E1D21E5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73" y="2451836"/>
            <a:ext cx="1991082" cy="254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eeling Hot Stock Illustrations – 3,471 Feeling Hot Stock Illustrations,  Vectors &amp; Clipart - Dreamstime">
            <a:extLst>
              <a:ext uri="{FF2B5EF4-FFF2-40B4-BE49-F238E27FC236}">
                <a16:creationId xmlns:a16="http://schemas.microsoft.com/office/drawing/2014/main" id="{5A1F2FD7-08EC-1B5B-9832-3BAB9159D2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5"/>
          <a:stretch/>
        </p:blipFill>
        <p:spPr bwMode="auto">
          <a:xfrm>
            <a:off x="3820633" y="2256487"/>
            <a:ext cx="3040911" cy="293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ol ute, sol inne… | I mitt huvud">
            <a:extLst>
              <a:ext uri="{FF2B5EF4-FFF2-40B4-BE49-F238E27FC236}">
                <a16:creationId xmlns:a16="http://schemas.microsoft.com/office/drawing/2014/main" id="{4BFC7700-1EFE-19C2-52F6-257C2BE4D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633" y="2451836"/>
            <a:ext cx="847109" cy="80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ree Cartoon Hug Cliparts, Download Free Cartoon Hug Cliparts png images,  Free ClipArts on Clipart Library">
            <a:extLst>
              <a:ext uri="{FF2B5EF4-FFF2-40B4-BE49-F238E27FC236}">
                <a16:creationId xmlns:a16="http://schemas.microsoft.com/office/drawing/2014/main" id="{F8FC2C0E-F5CB-9A9C-991B-F180DCA0D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581" y="2619423"/>
            <a:ext cx="1889466" cy="248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709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ACC325-2B41-6452-C6A6-5EC6DC040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Dagens lektion – Vilket sinne?</a:t>
            </a:r>
          </a:p>
        </p:txBody>
      </p:sp>
      <p:pic>
        <p:nvPicPr>
          <p:cNvPr id="2050" name="Picture 2" descr="Söders Under - Fryser gubben? Vi har självklart skönaste... | Facebook">
            <a:extLst>
              <a:ext uri="{FF2B5EF4-FFF2-40B4-BE49-F238E27FC236}">
                <a16:creationId xmlns:a16="http://schemas.microsoft.com/office/drawing/2014/main" id="{D512596D-272B-EC32-9617-B1E1D21E5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73" y="2451836"/>
            <a:ext cx="1991082" cy="254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eeling Hot Stock Illustrations – 3,471 Feeling Hot Stock Illustrations,  Vectors &amp; Clipart - Dreamstime">
            <a:extLst>
              <a:ext uri="{FF2B5EF4-FFF2-40B4-BE49-F238E27FC236}">
                <a16:creationId xmlns:a16="http://schemas.microsoft.com/office/drawing/2014/main" id="{5A1F2FD7-08EC-1B5B-9832-3BAB9159D2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5"/>
          <a:stretch/>
        </p:blipFill>
        <p:spPr bwMode="auto">
          <a:xfrm>
            <a:off x="3820633" y="2256487"/>
            <a:ext cx="3040911" cy="293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ol ute, sol inne… | I mitt huvud">
            <a:extLst>
              <a:ext uri="{FF2B5EF4-FFF2-40B4-BE49-F238E27FC236}">
                <a16:creationId xmlns:a16="http://schemas.microsoft.com/office/drawing/2014/main" id="{4BFC7700-1EFE-19C2-52F6-257C2BE4D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633" y="2451836"/>
            <a:ext cx="847109" cy="80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ree Cartoon Hug Cliparts, Download Free Cartoon Hug Cliparts png images,  Free ClipArts on Clipart Library">
            <a:extLst>
              <a:ext uri="{FF2B5EF4-FFF2-40B4-BE49-F238E27FC236}">
                <a16:creationId xmlns:a16="http://schemas.microsoft.com/office/drawing/2014/main" id="{F8FC2C0E-F5CB-9A9C-991B-F180DCA0D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581" y="2619423"/>
            <a:ext cx="1889466" cy="248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BF0E05D-FC75-87DB-791C-17B35BC653BD}"/>
              </a:ext>
            </a:extLst>
          </p:cNvPr>
          <p:cNvSpPr txBox="1"/>
          <p:nvPr/>
        </p:nvSpPr>
        <p:spPr>
          <a:xfrm>
            <a:off x="559982" y="1496535"/>
            <a:ext cx="3411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	Kyla </a:t>
            </a:r>
          </a:p>
          <a:p>
            <a:r>
              <a:rPr lang="sv-SE" sz="2400" dirty="0"/>
              <a:t>Man känner sig kall </a:t>
            </a:r>
          </a:p>
        </p:txBody>
      </p:sp>
    </p:spTree>
    <p:extLst>
      <p:ext uri="{BB962C8B-B14F-4D97-AF65-F5344CB8AC3E}">
        <p14:creationId xmlns:p14="http://schemas.microsoft.com/office/powerpoint/2010/main" val="1236435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ACC325-2B41-6452-C6A6-5EC6DC040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Dagens lektion – Vilket sinne?</a:t>
            </a:r>
          </a:p>
        </p:txBody>
      </p:sp>
      <p:pic>
        <p:nvPicPr>
          <p:cNvPr id="2050" name="Picture 2" descr="Söders Under - Fryser gubben? Vi har självklart skönaste... | Facebook">
            <a:extLst>
              <a:ext uri="{FF2B5EF4-FFF2-40B4-BE49-F238E27FC236}">
                <a16:creationId xmlns:a16="http://schemas.microsoft.com/office/drawing/2014/main" id="{D512596D-272B-EC32-9617-B1E1D21E5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73" y="2451836"/>
            <a:ext cx="1991082" cy="254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eeling Hot Stock Illustrations – 3,471 Feeling Hot Stock Illustrations,  Vectors &amp; Clipart - Dreamstime">
            <a:extLst>
              <a:ext uri="{FF2B5EF4-FFF2-40B4-BE49-F238E27FC236}">
                <a16:creationId xmlns:a16="http://schemas.microsoft.com/office/drawing/2014/main" id="{5A1F2FD7-08EC-1B5B-9832-3BAB9159D2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5"/>
          <a:stretch/>
        </p:blipFill>
        <p:spPr bwMode="auto">
          <a:xfrm>
            <a:off x="3820633" y="2256487"/>
            <a:ext cx="3040911" cy="293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ol ute, sol inne… | I mitt huvud">
            <a:extLst>
              <a:ext uri="{FF2B5EF4-FFF2-40B4-BE49-F238E27FC236}">
                <a16:creationId xmlns:a16="http://schemas.microsoft.com/office/drawing/2014/main" id="{4BFC7700-1EFE-19C2-52F6-257C2BE4D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633" y="2451836"/>
            <a:ext cx="847109" cy="80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ree Cartoon Hug Cliparts, Download Free Cartoon Hug Cliparts png images,  Free ClipArts on Clipart Library">
            <a:extLst>
              <a:ext uri="{FF2B5EF4-FFF2-40B4-BE49-F238E27FC236}">
                <a16:creationId xmlns:a16="http://schemas.microsoft.com/office/drawing/2014/main" id="{F8FC2C0E-F5CB-9A9C-991B-F180DCA0D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581" y="2619423"/>
            <a:ext cx="1889466" cy="248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BFC449E-2633-B04C-7C7F-98572DA5AC12}"/>
              </a:ext>
            </a:extLst>
          </p:cNvPr>
          <p:cNvSpPr txBox="1"/>
          <p:nvPr/>
        </p:nvSpPr>
        <p:spPr>
          <a:xfrm>
            <a:off x="3916564" y="1516912"/>
            <a:ext cx="35262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	Värme</a:t>
            </a:r>
          </a:p>
          <a:p>
            <a:r>
              <a:rPr lang="sv-SE" sz="2400" dirty="0"/>
              <a:t>Man känner sig varm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7BF0E05D-FC75-87DB-791C-17B35BC653BD}"/>
              </a:ext>
            </a:extLst>
          </p:cNvPr>
          <p:cNvSpPr txBox="1"/>
          <p:nvPr/>
        </p:nvSpPr>
        <p:spPr>
          <a:xfrm>
            <a:off x="559982" y="1496535"/>
            <a:ext cx="3411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	Kyla </a:t>
            </a:r>
          </a:p>
          <a:p>
            <a:r>
              <a:rPr lang="sv-SE" sz="2400" dirty="0"/>
              <a:t>Man känner sig kall </a:t>
            </a:r>
          </a:p>
        </p:txBody>
      </p:sp>
    </p:spTree>
    <p:extLst>
      <p:ext uri="{BB962C8B-B14F-4D97-AF65-F5344CB8AC3E}">
        <p14:creationId xmlns:p14="http://schemas.microsoft.com/office/powerpoint/2010/main" val="2460416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ACC325-2B41-6452-C6A6-5EC6DC040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Dagens lektion – Vilket sinne?</a:t>
            </a:r>
          </a:p>
        </p:txBody>
      </p:sp>
      <p:pic>
        <p:nvPicPr>
          <p:cNvPr id="2050" name="Picture 2" descr="Söders Under - Fryser gubben? Vi har självklart skönaste... | Facebook">
            <a:extLst>
              <a:ext uri="{FF2B5EF4-FFF2-40B4-BE49-F238E27FC236}">
                <a16:creationId xmlns:a16="http://schemas.microsoft.com/office/drawing/2014/main" id="{D512596D-272B-EC32-9617-B1E1D21E5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73" y="2451836"/>
            <a:ext cx="1991082" cy="254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eeling Hot Stock Illustrations – 3,471 Feeling Hot Stock Illustrations,  Vectors &amp; Clipart - Dreamstime">
            <a:extLst>
              <a:ext uri="{FF2B5EF4-FFF2-40B4-BE49-F238E27FC236}">
                <a16:creationId xmlns:a16="http://schemas.microsoft.com/office/drawing/2014/main" id="{5A1F2FD7-08EC-1B5B-9832-3BAB9159D2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5"/>
          <a:stretch/>
        </p:blipFill>
        <p:spPr bwMode="auto">
          <a:xfrm>
            <a:off x="3820633" y="2256487"/>
            <a:ext cx="3040911" cy="293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ol ute, sol inne… | I mitt huvud">
            <a:extLst>
              <a:ext uri="{FF2B5EF4-FFF2-40B4-BE49-F238E27FC236}">
                <a16:creationId xmlns:a16="http://schemas.microsoft.com/office/drawing/2014/main" id="{4BFC7700-1EFE-19C2-52F6-257C2BE4D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633" y="2451836"/>
            <a:ext cx="847109" cy="80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ree Cartoon Hug Cliparts, Download Free Cartoon Hug Cliparts png images,  Free ClipArts on Clipart Library">
            <a:extLst>
              <a:ext uri="{FF2B5EF4-FFF2-40B4-BE49-F238E27FC236}">
                <a16:creationId xmlns:a16="http://schemas.microsoft.com/office/drawing/2014/main" id="{F8FC2C0E-F5CB-9A9C-991B-F180DCA0D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581" y="2619423"/>
            <a:ext cx="1889466" cy="248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BFC449E-2633-B04C-7C7F-98572DA5AC12}"/>
              </a:ext>
            </a:extLst>
          </p:cNvPr>
          <p:cNvSpPr txBox="1"/>
          <p:nvPr/>
        </p:nvSpPr>
        <p:spPr>
          <a:xfrm>
            <a:off x="3916564" y="1516912"/>
            <a:ext cx="35262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	Värme</a:t>
            </a:r>
          </a:p>
          <a:p>
            <a:r>
              <a:rPr lang="sv-SE" sz="2400" dirty="0"/>
              <a:t>Man känner sig varm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DBAB299-D409-64AB-C27B-B160043BAF01}"/>
              </a:ext>
            </a:extLst>
          </p:cNvPr>
          <p:cNvSpPr txBox="1"/>
          <p:nvPr/>
        </p:nvSpPr>
        <p:spPr>
          <a:xfrm>
            <a:off x="7710122" y="1623976"/>
            <a:ext cx="3921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Beröring</a:t>
            </a:r>
          </a:p>
          <a:p>
            <a:r>
              <a:rPr lang="sv-SE" sz="2400" dirty="0"/>
              <a:t>När någon/något rör vid en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7BF0E05D-FC75-87DB-791C-17B35BC653BD}"/>
              </a:ext>
            </a:extLst>
          </p:cNvPr>
          <p:cNvSpPr txBox="1"/>
          <p:nvPr/>
        </p:nvSpPr>
        <p:spPr>
          <a:xfrm>
            <a:off x="559982" y="1496535"/>
            <a:ext cx="3411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	Kyla </a:t>
            </a:r>
          </a:p>
          <a:p>
            <a:r>
              <a:rPr lang="sv-SE" sz="2400" dirty="0"/>
              <a:t>Man känner sig kall </a:t>
            </a:r>
          </a:p>
        </p:txBody>
      </p:sp>
    </p:spTree>
    <p:extLst>
      <p:ext uri="{BB962C8B-B14F-4D97-AF65-F5344CB8AC3E}">
        <p14:creationId xmlns:p14="http://schemas.microsoft.com/office/powerpoint/2010/main" val="1923074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649</Words>
  <Application>Microsoft Office PowerPoint</Application>
  <PresentationFormat>Bredbild</PresentationFormat>
  <Paragraphs>205</Paragraphs>
  <Slides>38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Office-tema</vt:lpstr>
      <vt:lpstr>Våra sinnen</vt:lpstr>
      <vt:lpstr> Repetition Våra fem sinnen</vt:lpstr>
      <vt:lpstr>Dagens lektion – Vilket sinne?</vt:lpstr>
      <vt:lpstr>Dagens lektion – Vilket sinne?</vt:lpstr>
      <vt:lpstr>Dagens lektion – Vilket sinne?</vt:lpstr>
      <vt:lpstr>Dagens lektion – Vilket sinne?</vt:lpstr>
      <vt:lpstr>Dagens lektion – Vilket sinne?</vt:lpstr>
      <vt:lpstr>Dagens lektion – Vilket sinne?</vt:lpstr>
      <vt:lpstr>Dagens lektion – Vilket sinne?</vt:lpstr>
      <vt:lpstr>Dagens lektion – Vilket sinne?</vt:lpstr>
      <vt:lpstr>När använder vi oss av känseln?      </vt:lpstr>
      <vt:lpstr>När använder vi oss av känseln?  1.Tänk själv en minut.    </vt:lpstr>
      <vt:lpstr>När använder vi oss av känseln?  1.Tänk själv en minut.  2. Diskutera med din bänkkompis.  </vt:lpstr>
      <vt:lpstr>När använder vi oss av känseln?  1.Tänk själv en minut.  2. Diskutera med din bänkkompis.  3. Räck upp handen om man vill berätta.</vt:lpstr>
      <vt:lpstr>Dags att uppleva – Känselstationer  9 magiska stationer i klassrummet.  Använd er känsel.  Vad gömmer sig under tyget?</vt:lpstr>
      <vt:lpstr>Känselstationer</vt:lpstr>
      <vt:lpstr>Känselstationer</vt:lpstr>
      <vt:lpstr>Grupper</vt:lpstr>
      <vt:lpstr>Resultat: Station 1</vt:lpstr>
      <vt:lpstr>Resultat: Station 1</vt:lpstr>
      <vt:lpstr>Resultat: Station 2</vt:lpstr>
      <vt:lpstr>Resultat: Station 2</vt:lpstr>
      <vt:lpstr>Resultat: Station 3</vt:lpstr>
      <vt:lpstr>Resultat: Station 3</vt:lpstr>
      <vt:lpstr>Resultat: Station 4</vt:lpstr>
      <vt:lpstr>Resultat: Station 4</vt:lpstr>
      <vt:lpstr>Resultat: Station 5</vt:lpstr>
      <vt:lpstr>Resultat: Station 5</vt:lpstr>
      <vt:lpstr>Resultat: Station 6</vt:lpstr>
      <vt:lpstr>Resultat: Station 6</vt:lpstr>
      <vt:lpstr>Resultat: Station 7</vt:lpstr>
      <vt:lpstr>Resultat: Station 7</vt:lpstr>
      <vt:lpstr>Resultat: Station 8</vt:lpstr>
      <vt:lpstr>Resultat: Station 8</vt:lpstr>
      <vt:lpstr>Resultat: Station 9</vt:lpstr>
      <vt:lpstr>Resultat: Station 9</vt:lpstr>
      <vt:lpstr>Vad vi tränat på idag </vt:lpstr>
      <vt:lpstr>Bra jobbat allihopa!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Repetition Våra fem sinnen</dc:title>
  <dc:creator>Mathias</dc:creator>
  <cp:lastModifiedBy>Mathias Jarl</cp:lastModifiedBy>
  <cp:revision>8</cp:revision>
  <dcterms:created xsi:type="dcterms:W3CDTF">2022-11-24T12:57:05Z</dcterms:created>
  <dcterms:modified xsi:type="dcterms:W3CDTF">2023-07-05T09:15:40Z</dcterms:modified>
</cp:coreProperties>
</file>